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5143500" type="screen16x9"/>
  <p:notesSz cx="6858000" cy="9144000"/>
  <p:embeddedFontLst>
    <p:embeddedFont>
      <p:font typeface="Roboto Mono" pitchFamily="2" charset="0"/>
      <p:regular r:id="rId41"/>
      <p:bold r:id="rId42"/>
      <p:italic r:id="rId43"/>
      <p:boldItalic r:id="rId44"/>
    </p:embeddedFont>
    <p:embeddedFont>
      <p:font typeface="Source Code Pro" panose="020B0509030403020204" pitchFamily="49" charset="77"/>
      <p:regular r:id="rId45"/>
      <p:bold r:id="rId46"/>
    </p:embeddedFont>
    <p:embeddedFont>
      <p:font typeface="Raleway" panose="020B0503030101060003" pitchFamily="34" charset="77"/>
      <p:regular r:id="rId47"/>
      <p:bold r:id="rId48"/>
      <p:italic r:id="rId49"/>
      <p:boldItalic r:id="rId50"/>
    </p:embeddedFont>
    <p:embeddedFont>
      <p:font typeface="Lato" panose="020F0502020204030203" pitchFamily="34" charset="77"/>
      <p:regular r:id="rId51"/>
      <p:bold r:id="rId52"/>
      <p:italic r:id="rId53"/>
      <p:boldItalic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8"/>
    <p:restoredTop sz="94640"/>
  </p:normalViewPr>
  <p:slideViewPr>
    <p:cSldViewPr snapToGrid="0">
      <p:cViewPr varScale="1">
        <p:scale>
          <a:sx n="129" d="100"/>
          <a:sy n="129" d="100"/>
        </p:scale>
        <p:origin x="216" y="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font" Target="fonts/font10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schemas.openxmlformats.org/officeDocument/2006/relationships/font" Target="fonts/font13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font" Target="fonts/font1.fntdata"/><Relationship Id="rId54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9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b3817fe1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b3817fe14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b3817fe14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b3817fe14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b48a2e8e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b48a2e8e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b48a2e8e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b48a2e8e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b48a2e8e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b48a2e8e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b3817fe1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b3817fe1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b3817fe14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b3817fe14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9853e051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9853e051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b3817fe14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b3817fe14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b3817fe14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b3817fe14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b3817fe14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b3817fe14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b3817fe14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b3817fe14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b3817fe14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b3817fe14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b3817fe14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b3817fe14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b3817fe14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b3817fe14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b3817fe14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b3817fe14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b3817fe14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b3817fe14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b3817fe14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b3817fe14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b3817fe14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b3817fe14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b3817fe14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3b3817fe14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b3817fe14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b3817fe14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b3817fe14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b3817fe14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b3817fe14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b3817fe14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b3817fe14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b3817fe14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b3817fe14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b3817fe14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b48a2e8e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b48a2e8e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b3817fe14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b3817fe14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b3817fe14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b3817fe14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b3817fe14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b3817fe14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b3817fe14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b3817fe14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b3817fe14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b3817fe14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b3817fe14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b3817fe14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9853e0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9853e05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b3817fe14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b3817fe14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b3817fe14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b3817fe14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a58962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3a58962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b3817fe14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b3817fe14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b3817fe14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b3817fe14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Font typeface="Lato"/>
              <a:buNone/>
              <a:defRPr sz="14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endParaRPr/>
          </a:p>
        </p:txBody>
      </p:sp>
      <p:sp>
        <p:nvSpPr>
          <p:cNvPr id="79" name="Google Shape;79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72650" y="206000"/>
            <a:ext cx="8198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0" i="0" u="none" strike="noStrike" cap="none"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72650" y="1063400"/>
            <a:ext cx="38421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●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●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2"/>
          </p:nvPr>
        </p:nvSpPr>
        <p:spPr>
          <a:xfrm>
            <a:off x="4638475" y="1063400"/>
            <a:ext cx="38421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000"/>
              <a:buFont typeface="Lato"/>
              <a:buChar char="▷"/>
              <a:defRPr sz="2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●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●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sz="4800" b="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 b="0" i="1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" sz="9600" b="1" i="0" u="none" strike="noStrike" cap="none">
                <a:solidFill>
                  <a:srgbClr val="97ABB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 b="1" i="0" u="none" strike="noStrike" cap="none">
              <a:solidFill>
                <a:srgbClr val="97AB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0" i="0" u="none" strike="noStrike" cap="none"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▷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●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●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600"/>
              <a:buFont typeface="Lato"/>
              <a:buChar char="○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77480"/>
              </a:buClr>
              <a:buSzPts val="1600"/>
              <a:buFont typeface="Lato"/>
              <a:buChar char="■"/>
              <a:defRPr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rgbClr val="2185C5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8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58905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0" i="0" u="none" strike="noStrike" cap="none"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3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9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58905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 b="0" i="0" u="none" strike="noStrike" cap="none"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8905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62B5"/>
              </a:buClr>
              <a:buSzPts val="3600"/>
              <a:buFont typeface="Raleway"/>
              <a:buNone/>
              <a:defRPr sz="3600" i="0" u="none" strike="noStrike" cap="none">
                <a:solidFill>
                  <a:srgbClr val="3D62B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89050" y="1063400"/>
            <a:ext cx="79659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Lato"/>
              <a:buChar char="▷"/>
              <a:defRPr sz="24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Lato"/>
              <a:buChar char="■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Lato"/>
              <a:buChar char="●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Lato"/>
              <a:buChar char="○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Lato"/>
              <a:buChar char="■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Lato"/>
              <a:buChar char="●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Lato"/>
              <a:buChar char="○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66666"/>
              </a:buClr>
              <a:buSzPts val="1600"/>
              <a:buFont typeface="Lato"/>
              <a:buChar char="■"/>
              <a:defRPr sz="1600" b="0" i="0" u="none" strike="noStrike" cap="non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standards-guidelines/wca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ible-colors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ingleclickapps.com/images-on-off/" TargetMode="External"/><Relationship Id="rId4" Type="http://schemas.openxmlformats.org/officeDocument/2006/relationships/hyperlink" Target="http://colororacle.org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que.com/axe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ccessibility-bookmarklets.org/install.html" TargetMode="External"/><Relationship Id="rId5" Type="http://schemas.openxmlformats.org/officeDocument/2006/relationships/hyperlink" Target="https://fae.disability.illinois.edu/" TargetMode="External"/><Relationship Id="rId4" Type="http://schemas.openxmlformats.org/officeDocument/2006/relationships/hyperlink" Target="http://wave.webaim.org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ingleclickapps.com/images-on-off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accessibility/mac/vision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ebaim.org/projects/screenreadersurvey7/" TargetMode="External"/><Relationship Id="rId5" Type="http://schemas.openxmlformats.org/officeDocument/2006/relationships/hyperlink" Target="https://support.google.com/talkback/" TargetMode="External"/><Relationship Id="rId4" Type="http://schemas.openxmlformats.org/officeDocument/2006/relationships/hyperlink" Target="https://www.nvaccess.org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hickey@rutgers.edu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accessibility.rutgers.edu" TargetMode="External"/><Relationship Id="rId4" Type="http://schemas.openxmlformats.org/officeDocument/2006/relationships/hyperlink" Target="mailto:accessibility@rutgers.edu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ible-colors.com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ave.webaim.org/" TargetMode="External"/><Relationship Id="rId5" Type="http://schemas.openxmlformats.org/officeDocument/2006/relationships/hyperlink" Target="https://www.deque.com/axe/" TargetMode="External"/><Relationship Id="rId4" Type="http://schemas.openxmlformats.org/officeDocument/2006/relationships/hyperlink" Target="http://colororacle.org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fae.disability.illinois.edu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ingleclickapps.com/images-on-off/" TargetMode="External"/><Relationship Id="rId4" Type="http://schemas.openxmlformats.org/officeDocument/2006/relationships/hyperlink" Target="http://accessibility-bookmarklets.org/install.html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accessibility/mac/vision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ebaim.org/projects/screenreadersurvey7/" TargetMode="External"/><Relationship Id="rId5" Type="http://schemas.openxmlformats.org/officeDocument/2006/relationships/hyperlink" Target="https://support.google.com/talkback/" TargetMode="External"/><Relationship Id="rId4" Type="http://schemas.openxmlformats.org/officeDocument/2006/relationships/hyperlink" Target="https://www.nvaccess.org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standards-guidelines/wcag/" TargetMode="External"/><Relationship Id="rId7" Type="http://schemas.openxmlformats.org/officeDocument/2006/relationships/hyperlink" Target="https://dequeuniversity.com/rules/axe/3.0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ebaim.org/" TargetMode="External"/><Relationship Id="rId5" Type="http://schemas.openxmlformats.org/officeDocument/2006/relationships/hyperlink" Target="https://canvas.instructure.com/courses/1130292" TargetMode="External"/><Relationship Id="rId4" Type="http://schemas.openxmlformats.org/officeDocument/2006/relationships/hyperlink" Target="https://www.section508.gov/blog/accessibility-news-the-section-508-Updat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body" idx="4294967295"/>
          </p:nvPr>
        </p:nvSpPr>
        <p:spPr>
          <a:xfrm>
            <a:off x="509500" y="2986375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Christine Hickey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Web Accessibility Specialist</a:t>
            </a:r>
            <a:br>
              <a:rPr lang="en"/>
            </a:br>
            <a:r>
              <a:rPr lang="en" sz="2400"/>
              <a:t>Rutgers University</a:t>
            </a:r>
            <a:endParaRPr sz="2400"/>
          </a:p>
        </p:txBody>
      </p:sp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509500" y="1035575"/>
            <a:ext cx="6858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Accessibility: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Making your websites more inclusive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Created by the World Wide Web Consortium (W3C) as part of the Web Accessibility Initiative (WAI)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Made for content devs, web devs, and those looking to develop accessible digital sites/materials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Most commonly known as WCAG 2.0 or 2.1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WCAG 2.1 was finalized Summer of 2018</a:t>
            </a:r>
            <a:endParaRPr/>
          </a:p>
          <a:p>
            <a:pPr marL="1371600" lvl="2" indent="-330200" algn="l" rtl="0">
              <a:spcBef>
                <a:spcPts val="60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Includes requirements for mobile accessibility, low vision, and cognitive/learning disabilities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○"/>
            </a:pPr>
            <a:r>
              <a:rPr lang="en"/>
              <a:t>WCAG 3.0 is also in development</a:t>
            </a:r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Web Content Accessibility Guidelines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Developed with 13 guidelines organized under four different principles: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b="1"/>
              <a:t>P</a:t>
            </a:r>
            <a:r>
              <a:rPr lang="en" sz="2000"/>
              <a:t>erceivable = User able to gain info presented regardless of senses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b="1"/>
              <a:t>O</a:t>
            </a:r>
            <a:r>
              <a:rPr lang="en" sz="2000"/>
              <a:t>perable = User can operate interface without hindrance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b="1"/>
              <a:t>U</a:t>
            </a:r>
            <a:r>
              <a:rPr lang="en" sz="2000"/>
              <a:t>nderstandable = User can understand information and site operations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 b="1"/>
              <a:t>R</a:t>
            </a:r>
            <a:r>
              <a:rPr lang="en" sz="2000"/>
              <a:t>obust = User can access content regardless of technology choices</a:t>
            </a:r>
            <a:endParaRPr sz="2000"/>
          </a:p>
        </p:txBody>
      </p:sp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Guidelines and POUR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Compliance is divided into three categories of success criteria: A, AA, AAA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By not reaching:</a:t>
            </a:r>
            <a:endParaRPr b="1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A = Users cannot access site info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AA = Users are struggling to access site info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By reaching AAA:</a:t>
            </a:r>
            <a:endParaRPr b="1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Working to ensure users can more easily access info regardless of disability</a:t>
            </a:r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Compliance for WCAG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following items are available via </a:t>
            </a:r>
            <a:r>
              <a:rPr lang="en" u="sng">
                <a:solidFill>
                  <a:schemeClr val="hlink"/>
                </a:solidFill>
                <a:hlinkClick r:id="rId3"/>
              </a:rPr>
              <a:t>W3C’s WAI Overview Site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WCAG 2.1 at a Glance = Understanding basics of WCAG with how &amp; why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Quick Reference Guide = Includes filters types of development, design, levels, and techniques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Full WCAG 2.1 Ruleset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Upcoming updates to WCAG</a:t>
            </a:r>
            <a:endParaRPr sz="2000"/>
          </a:p>
        </p:txBody>
      </p:sp>
      <p:sp>
        <p:nvSpPr>
          <p:cNvPr id="164" name="Google Shape;164;p25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W3C WCAG Offerings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 And ways to tackle them now</a:t>
            </a:r>
            <a:endParaRPr b="0"/>
          </a:p>
        </p:txBody>
      </p:sp>
      <p:sp>
        <p:nvSpPr>
          <p:cNvPr id="170" name="Google Shape;170;p2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Inaccessible Issues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>
            <a:spLocks noGrp="1"/>
          </p:cNvSpPr>
          <p:nvPr>
            <p:ph type="body" idx="4294967295"/>
          </p:nvPr>
        </p:nvSpPr>
        <p:spPr>
          <a:xfrm>
            <a:off x="4219449" y="3471900"/>
            <a:ext cx="3701100" cy="12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Tables / graphs / charts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Labeling via colors</a:t>
            </a:r>
            <a:endParaRPr/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93625" y="3471900"/>
            <a:ext cx="3136800" cy="12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Text on backgrounds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Link / Button hover states</a:t>
            </a:r>
            <a:endParaRPr/>
          </a:p>
        </p:txBody>
      </p:sp>
      <p:sp>
        <p:nvSpPr>
          <p:cNvPr id="177" name="Google Shape;177;p27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Color Contrast</a:t>
            </a:r>
            <a:r>
              <a:rPr lang="en"/>
              <a:t> is the difference in luminosity between two colors.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Affects</a:t>
            </a:r>
            <a:r>
              <a:rPr lang="en"/>
              <a:t>: All users. Especially those with low vision who cannot distinguish luminosity in outlines, edges, or details; color blindness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 b="1"/>
              <a:t>Common items affected:</a:t>
            </a:r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title"/>
          </p:nvPr>
        </p:nvSpPr>
        <p:spPr>
          <a:xfrm>
            <a:off x="626250" y="206000"/>
            <a:ext cx="7891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/>
              <a:t>Issue:</a:t>
            </a:r>
            <a:r>
              <a:rPr lang="en" sz="3400"/>
              <a:t> Colors and Color Contrast</a:t>
            </a:r>
            <a:endParaRPr sz="3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8" descr="Previous example in a color filter, showing difficulty to define which button is hovered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8375" y="4457825"/>
            <a:ext cx="2002421" cy="4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8"/>
          <p:cNvSpPr txBox="1"/>
          <p:nvPr/>
        </p:nvSpPr>
        <p:spPr>
          <a:xfrm>
            <a:off x="5788375" y="3601200"/>
            <a:ext cx="2361000" cy="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Iffy hover states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88" name="Google Shape;188;p28" descr="Three purple buttons, one with a hover in blue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8375" y="3984375"/>
            <a:ext cx="2002425" cy="473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8" descr="Previous example through color filter, showing the links now an almost indistinguishable purple from surrounding text.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88375" y="2421300"/>
            <a:ext cx="2898425" cy="1179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8" descr="Links on example are blue, surrounded by black text.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88375" y="1275613"/>
            <a:ext cx="2898425" cy="114568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8"/>
          <p:cNvSpPr txBox="1"/>
          <p:nvPr/>
        </p:nvSpPr>
        <p:spPr>
          <a:xfrm>
            <a:off x="5788375" y="886225"/>
            <a:ext cx="2361000" cy="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Bad hyperlinks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28"/>
          <p:cNvSpPr txBox="1">
            <a:spLocks noGrp="1"/>
          </p:cNvSpPr>
          <p:nvPr>
            <p:ph type="body" idx="1"/>
          </p:nvPr>
        </p:nvSpPr>
        <p:spPr>
          <a:xfrm>
            <a:off x="472650" y="975400"/>
            <a:ext cx="4983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Reliance on colors</a:t>
            </a:r>
            <a:r>
              <a:rPr lang="en"/>
              <a:t> = using color as your only means of conveying information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Common issues with color reliance: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Hyperlinks that are indistinguishable from surrounding text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Hover / Focus states that are indistinguishable from original state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Data only presented with color coded information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Site directions that require understanding of or interacting with colored objects</a:t>
            </a:r>
            <a:endParaRPr sz="1800"/>
          </a:p>
        </p:txBody>
      </p:sp>
      <p:sp>
        <p:nvSpPr>
          <p:cNvPr id="184" name="Google Shape;184;p28"/>
          <p:cNvSpPr txBox="1">
            <a:spLocks noGrp="1"/>
          </p:cNvSpPr>
          <p:nvPr>
            <p:ph type="title"/>
          </p:nvPr>
        </p:nvSpPr>
        <p:spPr>
          <a:xfrm>
            <a:off x="472650" y="206000"/>
            <a:ext cx="819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Avoid Reliance on Colors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Check colors of text and backgrounds during design phase (</a:t>
            </a:r>
            <a:r>
              <a:rPr lang="en" u="sng">
                <a:solidFill>
                  <a:schemeClr val="hlink"/>
                </a:solidFill>
                <a:hlinkClick r:id="rId3"/>
              </a:rPr>
              <a:t>Accessible Colors</a:t>
            </a:r>
            <a:r>
              <a:rPr lang="en"/>
              <a:t>)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Check site with color blindness filter (</a:t>
            </a:r>
            <a:r>
              <a:rPr lang="en" u="sng">
                <a:solidFill>
                  <a:schemeClr val="hlink"/>
                </a:solidFill>
                <a:hlinkClick r:id="rId4"/>
              </a:rPr>
              <a:t>Color Oracle</a:t>
            </a:r>
            <a:r>
              <a:rPr lang="en"/>
              <a:t>)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Make sure background images have a backup hex/RBG color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600"/>
              </a:spcAft>
              <a:buSzPts val="2400"/>
              <a:buChar char="▷"/>
            </a:pPr>
            <a:r>
              <a:rPr lang="en"/>
              <a:t>Test site with images disabled in browser (</a:t>
            </a:r>
            <a:r>
              <a:rPr lang="en" u="sng">
                <a:solidFill>
                  <a:schemeClr val="hlink"/>
                </a:solidFill>
                <a:hlinkClick r:id="rId5"/>
              </a:rPr>
              <a:t>Images ON/OFF</a:t>
            </a:r>
            <a:r>
              <a:rPr lang="en"/>
              <a:t> for Chrome)</a:t>
            </a:r>
            <a:endParaRPr/>
          </a:p>
        </p:txBody>
      </p:sp>
      <p:sp>
        <p:nvSpPr>
          <p:cNvPr id="196" name="Google Shape;196;p29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Contrast Solutions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body" idx="4294967295"/>
          </p:nvPr>
        </p:nvSpPr>
        <p:spPr>
          <a:xfrm>
            <a:off x="4219451" y="2701575"/>
            <a:ext cx="3136800" cy="18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Illogical tab order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Site unique keyboard commands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Keyboards completely locked out</a:t>
            </a:r>
            <a:endParaRPr sz="2000"/>
          </a:p>
        </p:txBody>
      </p:sp>
      <p:sp>
        <p:nvSpPr>
          <p:cNvPr id="204" name="Google Shape;204;p30"/>
          <p:cNvSpPr txBox="1">
            <a:spLocks noGrp="1"/>
          </p:cNvSpPr>
          <p:nvPr>
            <p:ph type="body" idx="1"/>
          </p:nvPr>
        </p:nvSpPr>
        <p:spPr>
          <a:xfrm>
            <a:off x="893625" y="2701575"/>
            <a:ext cx="3136800" cy="18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Invisible Focus state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On hover only links / buttons / etc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Lack of ‘Skip Nav’ Option</a:t>
            </a:r>
            <a:endParaRPr sz="2000"/>
          </a:p>
        </p:txBody>
      </p:sp>
      <p:sp>
        <p:nvSpPr>
          <p:cNvPr id="203" name="Google Shape;203;p30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Affects</a:t>
            </a:r>
            <a:r>
              <a:rPr lang="en"/>
              <a:t>: Users with motor issues utilizing accessible keyboards, any user with keyboard or mobile device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br>
              <a:rPr lang="en" b="1"/>
            </a:br>
            <a:r>
              <a:rPr lang="en" b="1"/>
              <a:t>Common Issues: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/>
          </a:p>
        </p:txBody>
      </p:sp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626250" y="215927"/>
            <a:ext cx="8309028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Issue:</a:t>
            </a:r>
            <a:r>
              <a:rPr lang="en" sz="3200" dirty="0"/>
              <a:t> Hindering Keyboard Usage</a:t>
            </a:r>
            <a:endParaRPr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 a keyboard tabs through links, its highlighted via </a:t>
            </a:r>
            <a:r>
              <a:rPr lang="en" b="1"/>
              <a:t>Focus</a:t>
            </a:r>
            <a:r>
              <a:rPr lang="en"/>
              <a:t>.  Browsers have a default styling for the Focus.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In CSS, ensure links/buttons/etc have </a:t>
            </a:r>
            <a:r>
              <a:rPr lang="en" sz="2000">
                <a:latin typeface="Roboto Mono"/>
                <a:ea typeface="Roboto Mono"/>
                <a:cs typeface="Roboto Mono"/>
                <a:sym typeface="Roboto Mono"/>
              </a:rPr>
              <a:t>:hover</a:t>
            </a:r>
            <a:r>
              <a:rPr lang="en" sz="2000"/>
              <a:t> AND :</a:t>
            </a:r>
            <a:r>
              <a:rPr lang="en" sz="2000">
                <a:latin typeface="Source Code Pro"/>
                <a:ea typeface="Source Code Pro"/>
                <a:cs typeface="Source Code Pro"/>
                <a:sym typeface="Source Code Pro"/>
              </a:rPr>
              <a:t>focus</a:t>
            </a:r>
            <a:r>
              <a:rPr lang="en" sz="2000"/>
              <a:t> and its styling is visible on your website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Avoid hover-only scripts, which disable both keyboard usage AND mobile usage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Make the tab-order logical so users aren’t jumping around the website</a:t>
            </a:r>
            <a:endParaRPr sz="2000"/>
          </a:p>
          <a:p>
            <a:pPr marL="914400" lvl="1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○"/>
            </a:pPr>
            <a:r>
              <a:rPr lang="en"/>
              <a:t>The previous two tips also aid screen readers!</a:t>
            </a:r>
            <a:endParaRPr/>
          </a:p>
        </p:txBody>
      </p:sp>
      <p:sp>
        <p:nvSpPr>
          <p:cNvPr id="210" name="Google Shape;210;p31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Keeping Focus on Links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Why Accessibility?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Short Intro into WCAG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Common Inaccessible Issues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How to Check for Accessibility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700"/>
              </a:spcAft>
              <a:buSzPts val="2400"/>
              <a:buChar char="▷"/>
            </a:pPr>
            <a:r>
              <a:rPr lang="en"/>
              <a:t>Where to Learn More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Skip Nav</a:t>
            </a:r>
            <a:r>
              <a:rPr lang="en"/>
              <a:t> or </a:t>
            </a:r>
            <a:r>
              <a:rPr lang="en" b="1"/>
              <a:t>Skip To Content</a:t>
            </a:r>
            <a:r>
              <a:rPr lang="en"/>
              <a:t> are links at the very beginning of the tab list that directs keyboard users to portions of the site effectively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Efficient for sites with dropdown navs heavy in content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Good for skipping to different page content</a:t>
            </a:r>
            <a:endParaRPr sz="2000"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Examples: Main nav, side nav, main content, footer, etc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Adds extra means of navigation for keyboard users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Easy to build using positioning css, and directing to anchor tags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Alternative means of navigation is part of WCAG A</a:t>
            </a:r>
            <a:endParaRPr sz="2000"/>
          </a:p>
        </p:txBody>
      </p:sp>
      <p:sp>
        <p:nvSpPr>
          <p:cNvPr id="216" name="Google Shape;216;p32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Skip to Content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Affects</a:t>
            </a:r>
            <a:r>
              <a:rPr lang="en"/>
              <a:t>: All users. Disproportionately affects screen reader users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Common Issues:</a:t>
            </a:r>
            <a:endParaRPr b="1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Vaguely labeled, ‘Click Here’, ‘Read More’ links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Clickable objects without labels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Image links without alt-text</a:t>
            </a:r>
            <a:endParaRPr/>
          </a:p>
        </p:txBody>
      </p:sp>
      <p:sp>
        <p:nvSpPr>
          <p:cNvPr id="222" name="Google Shape;222;p33"/>
          <p:cNvSpPr txBox="1">
            <a:spLocks noGrp="1"/>
          </p:cNvSpPr>
          <p:nvPr>
            <p:ph type="title"/>
          </p:nvPr>
        </p:nvSpPr>
        <p:spPr>
          <a:xfrm>
            <a:off x="626250" y="206000"/>
            <a:ext cx="7891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/>
              <a:t>Issue:</a:t>
            </a:r>
            <a:r>
              <a:rPr lang="en" sz="3400"/>
              <a:t> Inaccessible Link Content</a:t>
            </a:r>
            <a:endParaRPr sz="3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>
            <a:spLocks noGrp="1"/>
          </p:cNvSpPr>
          <p:nvPr>
            <p:ph type="body" idx="1"/>
          </p:nvPr>
        </p:nvSpPr>
        <p:spPr>
          <a:xfrm>
            <a:off x="626250" y="975363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Imagine a hyperlink like a road sign on a highway. Tell your user where they are getting off</a:t>
            </a:r>
            <a:endParaRPr sz="2200"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Example: ‘Click </a:t>
            </a:r>
            <a:r>
              <a:rPr lang="en">
                <a:solidFill>
                  <a:srgbClr val="0000FF"/>
                </a:solidFill>
              </a:rPr>
              <a:t>here</a:t>
            </a:r>
            <a:r>
              <a:rPr lang="en"/>
              <a:t> for presentation’ -&gt; ‘See our </a:t>
            </a:r>
            <a:r>
              <a:rPr lang="en" i="1">
                <a:solidFill>
                  <a:srgbClr val="0000FF"/>
                </a:solidFill>
              </a:rPr>
              <a:t>Accessibility Presentation slides</a:t>
            </a:r>
            <a:r>
              <a:rPr lang="en"/>
              <a:t>’</a:t>
            </a:r>
            <a:endParaRPr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Don’t assume user has read content to know where link goes</a:t>
            </a:r>
            <a:endParaRPr sz="2200"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Screen readers have the abilities to list all links on a page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Avoid duplicate links on a website to the same location, especially if labeled differently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600"/>
              </a:spcAft>
              <a:buSzPts val="2200"/>
              <a:buChar char="▷"/>
            </a:pPr>
            <a:r>
              <a:rPr lang="en" sz="2200"/>
              <a:t>Do not share full URLs</a:t>
            </a:r>
            <a:endParaRPr sz="2200"/>
          </a:p>
        </p:txBody>
      </p:sp>
      <p:sp>
        <p:nvSpPr>
          <p:cNvPr id="228" name="Google Shape;228;p34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Links Meaningful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>
            <a:spLocks noGrp="1"/>
          </p:cNvSpPr>
          <p:nvPr>
            <p:ph type="body" idx="1"/>
          </p:nvPr>
        </p:nvSpPr>
        <p:spPr>
          <a:xfrm>
            <a:off x="893700" y="3229825"/>
            <a:ext cx="3136800" cy="12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Images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Image links</a:t>
            </a:r>
            <a:endParaRPr sz="2000"/>
          </a:p>
        </p:txBody>
      </p:sp>
      <p:sp>
        <p:nvSpPr>
          <p:cNvPr id="235" name="Google Shape;235;p35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Alt-text</a:t>
            </a:r>
            <a:r>
              <a:rPr lang="en"/>
              <a:t> is an attribute commonly added to images that can be read by screen readers. The HTML for this is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alt=“”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Affects</a:t>
            </a:r>
            <a:r>
              <a:rPr lang="en"/>
              <a:t>: Greatly affects screen reader users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Common Items affected:</a:t>
            </a:r>
            <a:endParaRPr b="1"/>
          </a:p>
        </p:txBody>
      </p:sp>
      <p:sp>
        <p:nvSpPr>
          <p:cNvPr id="234" name="Google Shape;234;p35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Issue:</a:t>
            </a:r>
            <a:r>
              <a:rPr lang="en"/>
              <a:t> Alternative Text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6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First- decipher what type of image it is:</a:t>
            </a:r>
            <a:endParaRPr sz="22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 b="1"/>
              <a:t>Relevant to content:</a:t>
            </a:r>
            <a:r>
              <a:rPr lang="en" sz="1800"/>
              <a:t> Lightly descriptive. Avoid ‘image of’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 b="1"/>
              <a:t>Visual decoration:</a:t>
            </a:r>
            <a:r>
              <a:rPr lang="en" sz="1800"/>
              <a:t> Add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alt=””</a:t>
            </a:r>
            <a:r>
              <a:rPr lang="en" sz="1800"/>
              <a:t> to image, but do not fill between the quotations. Screen reader will ignore ‘fluff’ image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 b="1"/>
              <a:t>Link/functional image</a:t>
            </a:r>
            <a:r>
              <a:rPr lang="en" sz="1800"/>
              <a:t>: Link location or function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 b="1"/>
              <a:t>Chart / Graph </a:t>
            </a:r>
            <a:r>
              <a:rPr lang="en" sz="1800"/>
              <a:t>: Describe contents or conveying intentions in plain text below or linked to image. Alt text directs screen reader where to find the content 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 b="1"/>
              <a:t>Text Image (logo)</a:t>
            </a:r>
            <a:r>
              <a:rPr lang="en" sz="1800"/>
              <a:t>: The text in the logo</a:t>
            </a:r>
            <a:endParaRPr sz="1800"/>
          </a:p>
          <a:p>
            <a:pPr marL="914400" lvl="1" indent="-330200" algn="l" rtl="0">
              <a:spcBef>
                <a:spcPts val="600"/>
              </a:spcBef>
              <a:spcAft>
                <a:spcPts val="600"/>
              </a:spcAft>
              <a:buSzPts val="1600"/>
              <a:buChar char="○"/>
            </a:pPr>
            <a:r>
              <a:rPr lang="en" sz="1600"/>
              <a:t>Note: Unless logo, text should always be represented as content text, not an image</a:t>
            </a:r>
            <a:endParaRPr sz="1600"/>
          </a:p>
        </p:txBody>
      </p:sp>
      <p:sp>
        <p:nvSpPr>
          <p:cNvPr id="241" name="Google Shape;241;p36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Filling the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alt=””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7"/>
          <p:cNvSpPr txBox="1">
            <a:spLocks noGrp="1"/>
          </p:cNvSpPr>
          <p:nvPr>
            <p:ph type="body" idx="4294967295"/>
          </p:nvPr>
        </p:nvSpPr>
        <p:spPr>
          <a:xfrm>
            <a:off x="4219453" y="3471900"/>
            <a:ext cx="3136800" cy="12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Landmarks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Tables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Page Language</a:t>
            </a:r>
            <a:endParaRPr/>
          </a:p>
        </p:txBody>
      </p:sp>
      <p:sp>
        <p:nvSpPr>
          <p:cNvPr id="249" name="Google Shape;249;p37"/>
          <p:cNvSpPr txBox="1">
            <a:spLocks noGrp="1"/>
          </p:cNvSpPr>
          <p:nvPr>
            <p:ph type="body" idx="1"/>
          </p:nvPr>
        </p:nvSpPr>
        <p:spPr>
          <a:xfrm>
            <a:off x="893625" y="3471900"/>
            <a:ext cx="3136800" cy="12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Headers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Lists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/>
              <a:t>Titles</a:t>
            </a:r>
            <a:endParaRPr sz="2000"/>
          </a:p>
        </p:txBody>
      </p:sp>
      <p:sp>
        <p:nvSpPr>
          <p:cNvPr id="248" name="Google Shape;248;p37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Not all browsers/devices can makeup for broken or hacked HTML coding. This can greatly impact a user’s experience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Affects</a:t>
            </a:r>
            <a:r>
              <a:rPr lang="en"/>
              <a:t>: All users. Disproportionately affects screen reader users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Common Items Affected:</a:t>
            </a:r>
            <a:endParaRPr/>
          </a:p>
        </p:txBody>
      </p:sp>
      <p:sp>
        <p:nvSpPr>
          <p:cNvPr id="247" name="Google Shape;247;p37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Issue:</a:t>
            </a:r>
            <a:r>
              <a:rPr lang="en"/>
              <a:t> Proper HTML Syntax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HTML5 is made with accessibility in mind.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Make sure headers are in order, are visually different from one another and the content</a:t>
            </a:r>
            <a:endParaRPr sz="1800"/>
          </a:p>
          <a:p>
            <a:pPr marL="914400" lvl="1" indent="-323850" algn="l" rtl="0">
              <a:spcBef>
                <a:spcPts val="60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Headers are one of the most common ways screen readers navigate</a:t>
            </a:r>
            <a:endParaRPr sz="1500"/>
          </a:p>
          <a:p>
            <a:pPr marL="457200" lvl="0" indent="-323850" algn="l" rtl="0">
              <a:spcBef>
                <a:spcPts val="600"/>
              </a:spcBef>
              <a:spcAft>
                <a:spcPts val="0"/>
              </a:spcAft>
              <a:buSzPts val="1500"/>
              <a:buChar char="▷"/>
            </a:pPr>
            <a:r>
              <a:rPr lang="en" sz="1800"/>
              <a:t>Use list code for lists, and not typography symbols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Add descriptive titles to both pages and frames within pages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Use HTML5 elements to define landmarks (main, nav, etc)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Use tables for tables and not web design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▷"/>
            </a:pPr>
            <a:r>
              <a:rPr lang="en" sz="1800"/>
              <a:t>Declare your page’s language with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lang=”xx”</a:t>
            </a:r>
            <a:r>
              <a:rPr lang="en" sz="1800"/>
              <a:t>. Spans in different languages can also be labeled this way</a:t>
            </a:r>
            <a:endParaRPr sz="1800"/>
          </a:p>
        </p:txBody>
      </p:sp>
      <p:sp>
        <p:nvSpPr>
          <p:cNvPr id="255" name="Google Shape;255;p38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HTML5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Check for Accessibility</a:t>
            </a:r>
            <a:endParaRPr/>
          </a:p>
        </p:txBody>
      </p:sp>
      <p:sp>
        <p:nvSpPr>
          <p:cNvPr id="262" name="Google Shape;262;p3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 </a:t>
            </a:r>
            <a:endParaRPr b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0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Scanning software that identifies issues and helps teach on how to correct them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aXe</a:t>
            </a:r>
            <a:r>
              <a:rPr lang="en" sz="2000"/>
              <a:t> by Deque (Firefox/Chrome Plugin; GitHub, npm)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WAVE</a:t>
            </a:r>
            <a:r>
              <a:rPr lang="en" sz="2000"/>
              <a:t> by WebAim (Site tool &amp; Firefox/Chrome plugin)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FAE</a:t>
            </a:r>
            <a:r>
              <a:rPr lang="en" sz="2000"/>
              <a:t> by University of Illinois (Spider Crawler)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Accessibility Bookmarklets</a:t>
            </a:r>
            <a:r>
              <a:rPr lang="en" sz="2000"/>
              <a:t>, highlights site layout and ARIA live on site</a:t>
            </a:r>
            <a:endParaRPr sz="2000"/>
          </a:p>
        </p:txBody>
      </p:sp>
      <p:sp>
        <p:nvSpPr>
          <p:cNvPr id="267" name="Google Shape;267;p40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Scanning Tools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1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Compliance rules can be used yet make a site unusable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Bad written content inside of accessible items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Over-usage of labels or ARIA makes content difficult for screen readers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Computer scanners can only check issues within the code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○"/>
            </a:pPr>
            <a:r>
              <a:rPr lang="en"/>
              <a:t>Many rules still require a manual check by a human</a:t>
            </a:r>
            <a:endParaRPr/>
          </a:p>
        </p:txBody>
      </p:sp>
      <p:sp>
        <p:nvSpPr>
          <p:cNvPr id="273" name="Google Shape;273;p41"/>
          <p:cNvSpPr txBox="1">
            <a:spLocks noGrp="1"/>
          </p:cNvSpPr>
          <p:nvPr>
            <p:ph type="title"/>
          </p:nvPr>
        </p:nvSpPr>
        <p:spPr>
          <a:xfrm>
            <a:off x="626250" y="206000"/>
            <a:ext cx="7891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Compliance =/= Fully Accessible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Accessibility?</a:t>
            </a: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2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Give yourself a task from A to B and try the following: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b="1"/>
              <a:t>Keyboard</a:t>
            </a:r>
            <a:r>
              <a:rPr lang="en" sz="2000"/>
              <a:t>: Only use tab, shift+tab, space, enter, and arrow keys. No mouse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b="1"/>
              <a:t>Zoom</a:t>
            </a:r>
            <a:r>
              <a:rPr lang="en" sz="2000"/>
              <a:t>: Zoom the browser to 200%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 b="1"/>
              <a:t>No-Images</a:t>
            </a:r>
            <a:r>
              <a:rPr lang="en" sz="2000"/>
              <a:t>: Disable browser images.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Images ON/OFF</a:t>
            </a:r>
            <a:r>
              <a:rPr lang="en" sz="2000"/>
              <a:t> for Chrome makes this easier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600"/>
              </a:spcAft>
              <a:buSzPts val="2000"/>
              <a:buChar char="▷"/>
            </a:pPr>
            <a:r>
              <a:rPr lang="en" sz="2000" b="1"/>
              <a:t>Auto-Movement</a:t>
            </a:r>
            <a:r>
              <a:rPr lang="en" sz="2000"/>
              <a:t>: Check for items moving for more than 5 seconds, can you pause/stop them?</a:t>
            </a:r>
            <a:endParaRPr sz="2000"/>
          </a:p>
        </p:txBody>
      </p:sp>
      <p:sp>
        <p:nvSpPr>
          <p:cNvPr id="279" name="Google Shape;279;p42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Manual Checks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3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Free screen readers that can be used for testing purposes: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u="sng">
                <a:solidFill>
                  <a:schemeClr val="hlink"/>
                </a:solidFill>
                <a:hlinkClick r:id="rId3"/>
              </a:rPr>
              <a:t>VoiceOver</a:t>
            </a:r>
            <a:r>
              <a:rPr lang="en"/>
              <a:t> - Native to Apple Devices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u="sng">
                <a:solidFill>
                  <a:schemeClr val="hlink"/>
                </a:solidFill>
                <a:hlinkClick r:id="rId4"/>
              </a:rPr>
              <a:t>NVDA</a:t>
            </a:r>
            <a:r>
              <a:rPr lang="en"/>
              <a:t> - Free download for Windows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 u="sng">
                <a:solidFill>
                  <a:schemeClr val="hlink"/>
                </a:solidFill>
                <a:hlinkClick r:id="rId5"/>
              </a:rPr>
              <a:t>TalkBack</a:t>
            </a:r>
            <a:r>
              <a:rPr lang="en"/>
              <a:t> - Native to Android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Learn how screen readers commonly use websites via </a:t>
            </a:r>
            <a:r>
              <a:rPr lang="en" u="sng">
                <a:solidFill>
                  <a:schemeClr val="hlink"/>
                </a:solidFill>
                <a:hlinkClick r:id="rId6"/>
              </a:rPr>
              <a:t>WebAIM’s User Survey</a:t>
            </a:r>
            <a:endParaRPr/>
          </a:p>
        </p:txBody>
      </p:sp>
      <p:sp>
        <p:nvSpPr>
          <p:cNvPr id="285" name="Google Shape;285;p43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Screen Readers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4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Jumping into accessibility can be scary and overwhelming. Many compliance rules, a lot of out of box thinking, etc.</a:t>
            </a:r>
            <a:endParaRPr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Focus on one portion at a time or one page at a time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Remediation takes far more time than developing with accessibility in mind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Starting now can help teach you how to make accessibility a passive development trait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▷"/>
            </a:pPr>
            <a:r>
              <a:rPr lang="en" sz="2000"/>
              <a:t>Realize every edit you make, no matter how small, can make a big impact for your users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/>
          </a:p>
        </p:txBody>
      </p:sp>
      <p:sp>
        <p:nvSpPr>
          <p:cNvPr id="291" name="Google Shape;291;p44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Don’t get overwhelmed</a:t>
            </a:r>
            <a:endParaRPr sz="33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5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 b="1"/>
              <a:t>Christine Hickey</a:t>
            </a:r>
            <a:endParaRPr sz="26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Rutgers University</a:t>
            </a:r>
            <a:br>
              <a:rPr lang="en"/>
            </a:br>
            <a:r>
              <a:rPr lang="en"/>
              <a:t>Office of IT Accessibility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848-445-7374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christine.hickey@rutgers.edu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accessibility@rutgers.edu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a</a:t>
            </a:r>
            <a:r>
              <a:rPr lang="en" u="sng">
                <a:solidFill>
                  <a:schemeClr val="hlink"/>
                </a:solidFill>
                <a:hlinkClick r:id="rId5"/>
              </a:rPr>
              <a:t>ccessibility.rutgers.edu</a:t>
            </a:r>
            <a:endParaRPr/>
          </a:p>
        </p:txBody>
      </p:sp>
      <p:sp>
        <p:nvSpPr>
          <p:cNvPr id="297" name="Google Shape;297;p45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Presenter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6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i="1"/>
              <a:t>All links presented are in the following slides</a:t>
            </a:r>
            <a:endParaRPr b="0" i="1"/>
          </a:p>
        </p:txBody>
      </p:sp>
      <p:sp>
        <p:nvSpPr>
          <p:cNvPr id="303" name="Google Shape;303;p4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to Learn More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7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Accessible Colors - Checks color contrast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3"/>
              </a:rPr>
              <a:t>http://accessible-colors.com/</a:t>
            </a: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Color Oracle - Color blindness filter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4"/>
              </a:rPr>
              <a:t>http://colororacle.org/</a:t>
            </a: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aXe - Accessibility Scanner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5"/>
              </a:rPr>
              <a:t>https://www.deque.com/axe/</a:t>
            </a: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700"/>
              </a:spcAft>
              <a:buSzPts val="2400"/>
              <a:buChar char="▷"/>
            </a:pPr>
            <a:r>
              <a:rPr lang="en"/>
              <a:t>WAVE - Accessibility Scanner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6"/>
              </a:rPr>
              <a:t>http://wave.webaim.org/</a:t>
            </a:r>
            <a:r>
              <a:rPr lang="en"/>
              <a:t> </a:t>
            </a:r>
            <a:endParaRPr/>
          </a:p>
        </p:txBody>
      </p:sp>
      <p:sp>
        <p:nvSpPr>
          <p:cNvPr id="309" name="Google Shape;309;p47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Tools in this Presentation - 1</a:t>
            </a:r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8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FAE - Accessibility Spider Crawler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3"/>
              </a:rPr>
              <a:t>https://fae.disability.illinois.edu/</a:t>
            </a: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SzPts val="2400"/>
              <a:buChar char="▷"/>
            </a:pPr>
            <a:r>
              <a:rPr lang="en"/>
              <a:t>Accessibility Bookmarklets - Accessibility Page Highlighter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4"/>
              </a:rPr>
              <a:t>http://accessibility-bookmarklets.org/install.html</a:t>
            </a: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700"/>
              </a:spcBef>
              <a:spcAft>
                <a:spcPts val="700"/>
              </a:spcAft>
              <a:buSzPts val="2400"/>
              <a:buChar char="▷"/>
            </a:pPr>
            <a:r>
              <a:rPr lang="en"/>
              <a:t>Images ON/OFF - Chrome extension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5"/>
              </a:rPr>
              <a:t>https://singleclickapps.com/images-on-off/</a:t>
            </a:r>
            <a:r>
              <a:rPr lang="en"/>
              <a:t> </a:t>
            </a:r>
            <a:endParaRPr/>
          </a:p>
        </p:txBody>
      </p:sp>
      <p:sp>
        <p:nvSpPr>
          <p:cNvPr id="315" name="Google Shape;315;p48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in this Presentation - 2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9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VoiceOver - Macintosh and iOS</a:t>
            </a:r>
            <a:br>
              <a:rPr lang="en" sz="2200"/>
            </a:br>
            <a:r>
              <a:rPr lang="en" sz="2200" u="sng">
                <a:solidFill>
                  <a:schemeClr val="hlink"/>
                </a:solidFill>
                <a:hlinkClick r:id="rId3"/>
              </a:rPr>
              <a:t>https://www.apple.com/accessibility/mac/vision/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NVDA - Windows Download</a:t>
            </a:r>
            <a:br>
              <a:rPr lang="en" sz="2200"/>
            </a:br>
            <a:r>
              <a:rPr lang="en" sz="2200" u="sng">
                <a:solidFill>
                  <a:schemeClr val="hlink"/>
                </a:solidFill>
                <a:hlinkClick r:id="rId4"/>
              </a:rPr>
              <a:t>https://www.nvaccess.org/</a:t>
            </a:r>
            <a:r>
              <a:rPr lang="en" sz="2200"/>
              <a:t> 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TalkBack - Android</a:t>
            </a:r>
            <a:br>
              <a:rPr lang="en" sz="2200"/>
            </a:br>
            <a:r>
              <a:rPr lang="en" sz="2200" u="sng">
                <a:solidFill>
                  <a:schemeClr val="hlink"/>
                </a:solidFill>
                <a:hlinkClick r:id="rId5"/>
              </a:rPr>
              <a:t>https://support.google.com/talkback/</a:t>
            </a:r>
            <a:r>
              <a:rPr lang="en" sz="2200"/>
              <a:t> 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600"/>
              </a:spcAft>
              <a:buSzPts val="2200"/>
              <a:buChar char="▷"/>
            </a:pPr>
            <a:r>
              <a:rPr lang="en" sz="2200"/>
              <a:t>Screen Reader Survey</a:t>
            </a:r>
            <a:br>
              <a:rPr lang="en" sz="2200"/>
            </a:br>
            <a:r>
              <a:rPr lang="en" sz="2200" u="sng">
                <a:solidFill>
                  <a:schemeClr val="hlink"/>
                </a:solidFill>
                <a:hlinkClick r:id="rId6"/>
              </a:rPr>
              <a:t>https://webaim.org/projects/screenreadersurvey7/</a:t>
            </a:r>
            <a:r>
              <a:rPr lang="en" sz="2200"/>
              <a:t> </a:t>
            </a:r>
            <a:endParaRPr sz="2200"/>
          </a:p>
        </p:txBody>
      </p:sp>
      <p:sp>
        <p:nvSpPr>
          <p:cNvPr id="321" name="Google Shape;321;p49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Screen Reader Links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0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W3C’s WCAG Overview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3"/>
              </a:rPr>
              <a:t>https://www.w3.org/WAI/standards-guidelines/wcag/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508 Refresh Overview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4"/>
              </a:rPr>
              <a:t>https://www.section508.gov/blog/accessibility-news-the-section-508-Update</a:t>
            </a:r>
            <a:r>
              <a:rPr lang="en" sz="1800"/>
              <a:t> 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Accessibility 101 Course by ITAG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5"/>
              </a:rPr>
              <a:t>https://canvas.instructure.com/courses/1130292</a:t>
            </a:r>
            <a:r>
              <a:rPr lang="en" sz="1800"/>
              <a:t> 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WebAIM Resources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6"/>
              </a:rPr>
              <a:t>https://webaim.org/</a:t>
            </a:r>
            <a:r>
              <a:rPr lang="en" sz="1800"/>
              <a:t> 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▷"/>
            </a:pPr>
            <a:r>
              <a:rPr lang="en" sz="1800"/>
              <a:t>Deque aXe 3.0 Rules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7"/>
              </a:rPr>
              <a:t>https://dequeuniversity.com/rules/axe/3.0</a:t>
            </a:r>
            <a:r>
              <a:rPr lang="en" sz="1800"/>
              <a:t> </a:t>
            </a:r>
            <a:endParaRPr sz="1800"/>
          </a:p>
        </p:txBody>
      </p:sp>
      <p:sp>
        <p:nvSpPr>
          <p:cNvPr id="327" name="Google Shape;327;p50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More Sites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“Development of information systems flexible enough to accomodate the need of the broadest range of users… regardless of age or disability.”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~ Cynthia D. Waddell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International Center for Disability Resources on the Internet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Web Accessibility?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Allows website usability regardless of disability, age, device, language, knowledge, etc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Accessible advancements can be used by anyone</a:t>
            </a:r>
            <a:endParaRPr sz="2200"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Reading captions in a noisy space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Using websites without a mouse, like mobile devices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Logical site nav &amp; presentation makes site usage easier</a:t>
            </a:r>
            <a:endParaRPr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Provides ease of use, efficiency, and versatility. It’s good user design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600"/>
              </a:spcAft>
              <a:buSzPts val="2200"/>
              <a:buChar char="▷"/>
            </a:pPr>
            <a:r>
              <a:rPr lang="en" sz="2200"/>
              <a:t>Proponent of responsive design for mobile</a:t>
            </a:r>
            <a:endParaRPr sz="2200"/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Accessibility Benefits Everyone</a:t>
            </a:r>
            <a:endParaRPr sz="3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 b="1"/>
              <a:t>Sight:</a:t>
            </a:r>
            <a:r>
              <a:rPr lang="en" sz="2200"/>
              <a:t> Color-blindness, sensitivity to light, poor eyesight, blindness</a:t>
            </a:r>
            <a:endParaRPr sz="2200"/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May rely on filters, light adjustment, or screen readers</a:t>
            </a:r>
            <a:endParaRPr sz="2000"/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 b="1"/>
              <a:t>Physical</a:t>
            </a:r>
            <a:r>
              <a:rPr lang="en" sz="2200"/>
              <a:t>: Hearing impaired, motor control issues, lack of limbs</a:t>
            </a:r>
            <a:endParaRPr sz="2200"/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00"/>
              <a:buChar char="○"/>
            </a:pPr>
            <a:r>
              <a:rPr lang="en" sz="2000"/>
              <a:t>May rely on captions, keyboards, or accessible mice</a:t>
            </a:r>
            <a:endParaRPr sz="2000"/>
          </a:p>
        </p:txBody>
      </p:sp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626250" y="206000"/>
            <a:ext cx="7646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Disabilities affect web usage 1/2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 b="1"/>
              <a:t>Mental</a:t>
            </a:r>
            <a:r>
              <a:rPr lang="en" sz="2200"/>
              <a:t>: Learning disabilities, attention deficits, dyslexia, seizure sensitive</a:t>
            </a:r>
            <a:endParaRPr sz="2200"/>
          </a:p>
          <a:p>
            <a: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May rely on turning off distractions, certain fonts, or reading guides</a:t>
            </a:r>
            <a:endParaRPr sz="2000"/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 b="1"/>
              <a:t>Other: </a:t>
            </a:r>
            <a:r>
              <a:rPr lang="en" sz="2200"/>
              <a:t>Age, location, access to accessible devices, and many others can also affect web usage</a:t>
            </a: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br>
              <a:rPr lang="en" sz="2200"/>
            </a:br>
            <a:r>
              <a:rPr lang="en" sz="2200"/>
              <a:t>Users might be struggling without being aware of disability.</a:t>
            </a:r>
            <a:endParaRPr sz="2200"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626250" y="206000"/>
            <a:ext cx="7646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Disabilities affect web usage 2/2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626250" y="1063388"/>
            <a:ext cx="7891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In 2010, the Department of Justice affirmed that the internet is covered by Title II of the Americans with Disabilities Act (ADA). Websites are considered ‘public space’</a:t>
            </a:r>
            <a:endParaRPr sz="2200"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▷"/>
            </a:pPr>
            <a:r>
              <a:rPr lang="en" sz="2200"/>
              <a:t>Agencies that receive federal dollars must be minimum Section 508 Compliant</a:t>
            </a:r>
            <a:endParaRPr sz="2200"/>
          </a:p>
          <a:p>
            <a:pPr marL="914400" lvl="1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Federal agencies, state schools, etc</a:t>
            </a:r>
            <a:endParaRPr/>
          </a:p>
          <a:p>
            <a:pPr marL="914400" lvl="1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○"/>
            </a:pPr>
            <a:r>
              <a:rPr lang="en"/>
              <a:t>Refreshed in Jan 2018 with incorporation of WCAG 2.0, requiring public and internal websites, electronic documents, and software to be made accessible</a:t>
            </a: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62625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May Be Legally Mandatory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WCAG?</a:t>
            </a:r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1762</Words>
  <Application>Microsoft Macintosh PowerPoint</Application>
  <PresentationFormat>On-screen Show (16:9)</PresentationFormat>
  <Paragraphs>223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Courier New</vt:lpstr>
      <vt:lpstr>Roboto Mono</vt:lpstr>
      <vt:lpstr>Source Code Pro</vt:lpstr>
      <vt:lpstr>Raleway</vt:lpstr>
      <vt:lpstr>Lato</vt:lpstr>
      <vt:lpstr>Arial</vt:lpstr>
      <vt:lpstr>Antonio template</vt:lpstr>
      <vt:lpstr>Accessibility: Making your websites more inclusive</vt:lpstr>
      <vt:lpstr>Agenda</vt:lpstr>
      <vt:lpstr>Why Accessibility?</vt:lpstr>
      <vt:lpstr>What is Web Accessibility?</vt:lpstr>
      <vt:lpstr>Accessibility Benefits Everyone</vt:lpstr>
      <vt:lpstr>Disabilities affect web usage 1/2</vt:lpstr>
      <vt:lpstr>Disabilities affect web usage 2/2</vt:lpstr>
      <vt:lpstr>It May Be Legally Mandatory</vt:lpstr>
      <vt:lpstr>What is WCAG?</vt:lpstr>
      <vt:lpstr>Web Content Accessibility Guidelines</vt:lpstr>
      <vt:lpstr>Guidelines and POUR</vt:lpstr>
      <vt:lpstr>Compliance for WCAG</vt:lpstr>
      <vt:lpstr>W3C WCAG Offerings</vt:lpstr>
      <vt:lpstr>Common Inaccessible Issues</vt:lpstr>
      <vt:lpstr>Issue: Colors and Color Contrast</vt:lpstr>
      <vt:lpstr>Avoid Reliance on Colors</vt:lpstr>
      <vt:lpstr>Color Contrast Solutions</vt:lpstr>
      <vt:lpstr>Issue: Hindering Keyboard Usage</vt:lpstr>
      <vt:lpstr>Keeping Focus on Links</vt:lpstr>
      <vt:lpstr>Skip to Content</vt:lpstr>
      <vt:lpstr>Issue: Inaccessible Link Content</vt:lpstr>
      <vt:lpstr>Make Links Meaningful</vt:lpstr>
      <vt:lpstr>Issue: Alternative Text</vt:lpstr>
      <vt:lpstr>Filling the alt=””</vt:lpstr>
      <vt:lpstr>Issue: Proper HTML Syntax</vt:lpstr>
      <vt:lpstr>Use HTML5</vt:lpstr>
      <vt:lpstr>How to Check for Accessibility</vt:lpstr>
      <vt:lpstr>Scanning Tools</vt:lpstr>
      <vt:lpstr>Compliance =/= Fully Accessible</vt:lpstr>
      <vt:lpstr>Quick Manual Checks</vt:lpstr>
      <vt:lpstr>Screen Readers</vt:lpstr>
      <vt:lpstr>Don’t get overwhelmed</vt:lpstr>
      <vt:lpstr>Your Presenter</vt:lpstr>
      <vt:lpstr>Where to Learn More</vt:lpstr>
      <vt:lpstr>Tools in this Presentation - 1</vt:lpstr>
      <vt:lpstr>Tools in this Presentation - 2</vt:lpstr>
      <vt:lpstr>Screen Reader Links</vt:lpstr>
      <vt:lpstr>Learn More Sites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Accessibility: Making your websites more inclusive</dc:title>
  <cp:lastModifiedBy>Christine Hickey</cp:lastModifiedBy>
  <cp:revision>1</cp:revision>
  <dcterms:modified xsi:type="dcterms:W3CDTF">2018-12-05T15:42:01Z</dcterms:modified>
</cp:coreProperties>
</file>